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59" r:id="rId3"/>
    <p:sldId id="264" r:id="rId4"/>
    <p:sldId id="266" r:id="rId5"/>
    <p:sldId id="267" r:id="rId6"/>
    <p:sldId id="268" r:id="rId7"/>
    <p:sldId id="269" r:id="rId8"/>
    <p:sldId id="271" r:id="rId9"/>
    <p:sldId id="272" r:id="rId10"/>
    <p:sldId id="258" r:id="rId11"/>
    <p:sldId id="262" r:id="rId12"/>
    <p:sldId id="27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F2A597-D0C3-45FA-B421-7A5AFCEF4798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69ADCE42-8488-4A3E-B3A7-E096CE7E5C86}">
      <dgm:prSet phldrT="[Metin]"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</a:rPr>
            <a:t>Staj öncesinde</a:t>
          </a:r>
        </a:p>
        <a:p>
          <a:r>
            <a:rPr lang="tr-TR" sz="1400" dirty="0">
              <a:latin typeface="Comic Sans MS" panose="030F0702030302020204" pitchFamily="66" charset="0"/>
            </a:rPr>
            <a:t>Başvuru</a:t>
          </a:r>
        </a:p>
      </dgm:t>
    </dgm:pt>
    <dgm:pt modelId="{AF10B2D7-F2F2-4E8F-99AF-58A5B9E412F1}" type="parTrans" cxnId="{738DF08A-0B29-4484-B941-37ACA9E76A52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C0D4FF51-6405-42A5-B526-55A6DDE20C91}" type="sibTrans" cxnId="{738DF08A-0B29-4484-B941-37ACA9E76A52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743F830D-3C61-40A1-BBEB-0F62F95426FA}">
      <dgm:prSet phldrT="[Metin]" custT="1"/>
      <dgm:spPr/>
      <dgm:t>
        <a:bodyPr/>
        <a:lstStyle/>
        <a:p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BYS üzerinden </a:t>
          </a:r>
          <a:r>
            <a:rPr lang="tr-TR" sz="1400" b="1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ONLINE</a:t>
          </a:r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 Başvuru</a:t>
          </a:r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0B68D9EE-DABF-46AC-A4F7-B2E7C1C18C6F}" type="parTrans" cxnId="{4AF373DA-66CA-4DA8-AFD9-3F96A454AE66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3C08A08A-21CE-4E48-9CC0-EC2D3D53EB1F}" type="sibTrans" cxnId="{4AF373DA-66CA-4DA8-AFD9-3F96A454AE66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303B3336-D20A-49AA-A2AD-3DFA11F56A5E}">
      <dgm:prSet phldrT="[Metin]"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</a:rPr>
            <a:t>Staj bitimi</a:t>
          </a:r>
        </a:p>
      </dgm:t>
    </dgm:pt>
    <dgm:pt modelId="{59C7C11C-30B1-494E-9B4D-78688F535CD0}" type="parTrans" cxnId="{9569BB3C-989E-4E90-9C56-9E243947A562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F91F4DAC-9BCB-44F0-9839-5BBD21E24A16}" type="sibTrans" cxnId="{9569BB3C-989E-4E90-9C56-9E243947A562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528121B8-9A71-4125-91BB-A9EF8B77704E}">
      <dgm:prSet phldrT="[Metin]"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  <a:cs typeface="Times New Roman" panose="02020603050405020304" pitchFamily="18" charset="0"/>
            </a:rPr>
            <a:t>Staj sunumu (Staj sonrası kısa, teknik ve bilimsel bir sunum)</a:t>
          </a:r>
        </a:p>
      </dgm:t>
    </dgm:pt>
    <dgm:pt modelId="{6EEEC81F-94E1-4821-A774-4EE408F5E51E}" type="parTrans" cxnId="{64356273-66E3-43E9-AEE3-9C7D39883B50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2E54F67A-D355-4FE1-B00A-91DAFBA74500}" type="sibTrans" cxnId="{64356273-66E3-43E9-AEE3-9C7D39883B50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BC3B9C07-89BC-4C81-BB92-1A90C6ED6E14}">
      <dgm:prSet phldrT="[Metin]"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</a:rPr>
            <a:t>Staj çalışması</a:t>
          </a:r>
        </a:p>
      </dgm:t>
    </dgm:pt>
    <dgm:pt modelId="{7E70F1F8-0537-4D26-A4AE-A3019962B4B4}" type="sibTrans" cxnId="{CFC5FC04-922F-4AD0-A491-3C9D498B728B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4EC7E591-A723-4388-862E-828C4E02D163}" type="parTrans" cxnId="{CFC5FC04-922F-4AD0-A491-3C9D498B728B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6C4D44FD-D0EB-4DF2-B516-1BF45271F24A}">
      <dgm:prSet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  <a:cs typeface="Times New Roman" panose="02020603050405020304" pitchFamily="18" charset="0"/>
            </a:rPr>
            <a:t>Staj sırasında hazırlanan </a:t>
          </a:r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günlük staj raporu </a:t>
          </a:r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55CDFFDF-C3E0-4F46-B01C-0A68E9D571E2}" type="parTrans" cxnId="{B3470459-81B7-4763-8CB8-6FA377F7AA1F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BA57F04E-8B96-4768-8E99-C8FD1C4B783C}" type="sibTrans" cxnId="{B3470459-81B7-4763-8CB8-6FA377F7AA1F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71C892CA-E07E-4939-9471-2EF5C4FC9D9E}">
      <dgm:prSet custT="1"/>
      <dgm:spPr/>
      <dgm:t>
        <a:bodyPr/>
        <a:lstStyle/>
        <a:p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Rapor tamamlandıktan sonra işveren değerlendirmesi ve onayı</a:t>
          </a:r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AC950D70-C6BF-4001-965B-FC582A0ED61F}" type="parTrans" cxnId="{B24DBB84-9894-42E4-ADF4-561030D3065F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0BE9A84A-79B0-4012-BC6D-777EB220BF51}" type="sibTrans" cxnId="{B24DBB84-9894-42E4-ADF4-561030D3065F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459BE814-DF28-43BD-BA6B-56344B95AB4A}">
      <dgm:prSet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  <a:cs typeface="Times New Roman" panose="02020603050405020304" pitchFamily="18" charset="0"/>
            </a:rPr>
            <a:t>Öğrenci değerlendirme </a:t>
          </a:r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formu (Staj Raporunun sonunda)</a:t>
          </a:r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3093553C-11D6-4755-8583-F1E7889321F5}" type="parTrans" cxnId="{FC824AD2-7130-462A-9918-D6E01487DA27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F5E25970-97A5-413A-A525-4FCE19BFBB08}" type="sibTrans" cxnId="{FC824AD2-7130-462A-9918-D6E01487DA27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44ED1ECB-C318-4221-9175-80848F846D69}">
      <dgm:prSet phldrT="[Metin]" custT="1"/>
      <dgm:spPr/>
      <dgm:t>
        <a:bodyPr/>
        <a:lstStyle/>
        <a:p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Taslak, İşveren Onayı/Bekleniyor, Bölüm/Program Onayı </a:t>
          </a:r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Bekleniyor (BYS üzerinden başvuru durumunun takibini sizin yapmanız gerekmektedir.)</a:t>
          </a:r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2ACE6173-2A36-40F7-9BBE-499F858A0092}" type="parTrans" cxnId="{05AECEF4-05F8-4BBF-802E-7A973A7F59D2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53C038E4-17DD-47D9-BE12-225DC6F77EF2}" type="sibTrans" cxnId="{05AECEF4-05F8-4BBF-802E-7A973A7F59D2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0FA55998-466F-4149-B22F-113A70C0D671}">
      <dgm:prSet phldrT="[Metin]" custT="1"/>
      <dgm:spPr/>
      <dgm:t>
        <a:bodyPr/>
        <a:lstStyle/>
        <a:p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Yürütme: İş yerinde Staj </a:t>
          </a:r>
          <a:r>
            <a:rPr lang="tr-TR" sz="14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Yapılabilir (BYS üzerinde başvurunuz bu durumdayken staja başlayabilirsiniz. Başvurunuz Taslak durumunda ise staja başlayamazsınız.)</a:t>
          </a:r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BCD3D395-4D69-42E8-82F4-E1A0FE41CF02}" type="parTrans" cxnId="{52AB8173-D21D-407E-A873-EC1C00E9CBFE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702C6DC1-3789-4A39-8936-AE9E40B70D8F}" type="sibTrans" cxnId="{52AB8173-D21D-407E-A873-EC1C00E9CBFE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73EF0A9B-367C-43DE-8284-801B6DE72CF1}">
      <dgm:prSet phldrT="[Metin]" custT="1"/>
      <dgm:spPr/>
      <dgm:t>
        <a:bodyPr/>
        <a:lstStyle/>
        <a:p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D07F3A7A-B58B-4F40-B627-F12D6A71DD35}" type="parTrans" cxnId="{BE96BCAC-30CE-4E1B-985B-4C0BE9D9BEDE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AF9B1D4C-30E0-4A64-9338-E3D32F6A9CBC}" type="sibTrans" cxnId="{BE96BCAC-30CE-4E1B-985B-4C0BE9D9BEDE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E5AF53C0-E6C7-4A2F-84F8-A8B6CED452D4}">
      <dgm:prSet phldrT="[Metin]" custT="1"/>
      <dgm:spPr/>
      <dgm:t>
        <a:bodyPr/>
        <a:lstStyle/>
        <a:p>
          <a:endParaRPr lang="tr-TR" sz="1400" dirty="0">
            <a:latin typeface="Comic Sans MS" panose="030F0702030302020204" pitchFamily="66" charset="0"/>
            <a:cs typeface="Times New Roman" panose="02020603050405020304" pitchFamily="18" charset="0"/>
          </a:endParaRPr>
        </a:p>
      </dgm:t>
    </dgm:pt>
    <dgm:pt modelId="{85C3821C-98F7-4188-AB1B-68CF32E2384A}" type="parTrans" cxnId="{E9BDEC25-E47F-4107-A67F-E0470D1902BC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0316F4DD-DB1A-437B-9B79-704AA2715A07}" type="sibTrans" cxnId="{E9BDEC25-E47F-4107-A67F-E0470D1902BC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D1214396-2470-460B-AC08-33E0FB85997A}">
      <dgm:prSet phldrT="[Metin]"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  <a:cs typeface="Times New Roman" panose="02020603050405020304" pitchFamily="18" charset="0"/>
            </a:rPr>
            <a:t>Staj başlangıç tarihinden en az 15 gün önce Bölüm Staj Komisyonuna teslim edilir. </a:t>
          </a:r>
        </a:p>
      </dgm:t>
    </dgm:pt>
    <dgm:pt modelId="{99A4B89A-5A6D-4710-B2DB-BFDF4D65DD75}" type="parTrans" cxnId="{67ED2AD1-7FC6-4B5B-85EB-C54CA331E02D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DC76FFD1-68B0-4FB9-9F3B-88FA57C978C0}" type="sibTrans" cxnId="{67ED2AD1-7FC6-4B5B-85EB-C54CA331E02D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E76057B0-5ED4-44BB-AA42-8D2CD1DC0BFC}">
      <dgm:prSet phldrT="[Metin]" custT="1"/>
      <dgm:spPr/>
      <dgm:t>
        <a:bodyPr/>
        <a:lstStyle/>
        <a:p>
          <a:r>
            <a:rPr lang="tr-TR" sz="1400" dirty="0">
              <a:latin typeface="Comic Sans MS" panose="030F0702030302020204" pitchFamily="66" charset="0"/>
              <a:cs typeface="Times New Roman" panose="02020603050405020304" pitchFamily="18" charset="0"/>
            </a:rPr>
            <a:t>İş Güvenliği Eğitimi</a:t>
          </a:r>
        </a:p>
      </dgm:t>
    </dgm:pt>
    <dgm:pt modelId="{AB3842A5-7C38-4044-856A-EB40D232EB90}" type="parTrans" cxnId="{8E57A541-7342-45FD-B80E-58E32297F91A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7CDE3F93-9AE8-46F1-94D9-4279E8F2107A}" type="sibTrans" cxnId="{8E57A541-7342-45FD-B80E-58E32297F91A}">
      <dgm:prSet/>
      <dgm:spPr/>
      <dgm:t>
        <a:bodyPr/>
        <a:lstStyle/>
        <a:p>
          <a:endParaRPr lang="tr-TR" sz="1400">
            <a:latin typeface="Comic Sans MS" panose="030F0702030302020204" pitchFamily="66" charset="0"/>
          </a:endParaRPr>
        </a:p>
      </dgm:t>
    </dgm:pt>
    <dgm:pt modelId="{0F70ADD2-A52E-48D6-B861-588B0C9B19C6}" type="pres">
      <dgm:prSet presAssocID="{98F2A597-D0C3-45FA-B421-7A5AFCEF479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1D5AFF8-E705-4C89-B733-7F0B7E75A51E}" type="pres">
      <dgm:prSet presAssocID="{69ADCE42-8488-4A3E-B3A7-E096CE7E5C86}" presName="composite" presStyleCnt="0"/>
      <dgm:spPr/>
    </dgm:pt>
    <dgm:pt modelId="{DFEE652D-8D46-4C17-8866-6629ADC93E52}" type="pres">
      <dgm:prSet presAssocID="{69ADCE42-8488-4A3E-B3A7-E096CE7E5C8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C15F1E-9B0A-4944-8B58-807AD5899CCC}" type="pres">
      <dgm:prSet presAssocID="{69ADCE42-8488-4A3E-B3A7-E096CE7E5C86}" presName="descendantText" presStyleLbl="alignAcc1" presStyleIdx="0" presStyleCnt="3" custScaleY="14388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16FAE7-023E-4114-8717-87E5C320F640}" type="pres">
      <dgm:prSet presAssocID="{C0D4FF51-6405-42A5-B526-55A6DDE20C91}" presName="sp" presStyleCnt="0"/>
      <dgm:spPr/>
    </dgm:pt>
    <dgm:pt modelId="{963CD8B4-EE8D-4014-9D06-987C2EF90719}" type="pres">
      <dgm:prSet presAssocID="{BC3B9C07-89BC-4C81-BB92-1A90C6ED6E14}" presName="composite" presStyleCnt="0"/>
      <dgm:spPr/>
    </dgm:pt>
    <dgm:pt modelId="{03CE9CB4-BF23-418F-A607-956E355C56D0}" type="pres">
      <dgm:prSet presAssocID="{BC3B9C07-89BC-4C81-BB92-1A90C6ED6E1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06F88F-45EC-48A0-A246-3C9E097084FA}" type="pres">
      <dgm:prSet presAssocID="{BC3B9C07-89BC-4C81-BB92-1A90C6ED6E14}" presName="descendantText" presStyleLbl="alignAcc1" presStyleIdx="1" presStyleCnt="3" custScaleY="934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BDB356-388A-4874-8F32-281F2D397D55}" type="pres">
      <dgm:prSet presAssocID="{7E70F1F8-0537-4D26-A4AE-A3019962B4B4}" presName="sp" presStyleCnt="0"/>
      <dgm:spPr/>
    </dgm:pt>
    <dgm:pt modelId="{F8F9EA88-ACE8-48EA-8249-22FD71C032C0}" type="pres">
      <dgm:prSet presAssocID="{303B3336-D20A-49AA-A2AD-3DFA11F56A5E}" presName="composite" presStyleCnt="0"/>
      <dgm:spPr/>
    </dgm:pt>
    <dgm:pt modelId="{1AFC0729-A811-433E-A0FA-5924D9B088FF}" type="pres">
      <dgm:prSet presAssocID="{303B3336-D20A-49AA-A2AD-3DFA11F56A5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4074DA-84D4-47BA-BC21-538647618DC3}" type="pres">
      <dgm:prSet presAssocID="{303B3336-D20A-49AA-A2AD-3DFA11F56A5E}" presName="descendantText" presStyleLbl="alignAcc1" presStyleIdx="2" presStyleCnt="3" custScaleY="589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ED7B2F3-02AE-4259-AD9B-B847A709EABD}" type="presOf" srcId="{743F830D-3C61-40A1-BBEB-0F62F95426FA}" destId="{6CC15F1E-9B0A-4944-8B58-807AD5899CCC}" srcOrd="0" destOrd="1" presId="urn:microsoft.com/office/officeart/2005/8/layout/chevron2"/>
    <dgm:cxn modelId="{E9BDEC25-E47F-4107-A67F-E0470D1902BC}" srcId="{69ADCE42-8488-4A3E-B3A7-E096CE7E5C86}" destId="{E5AF53C0-E6C7-4A2F-84F8-A8B6CED452D4}" srcOrd="6" destOrd="0" parTransId="{85C3821C-98F7-4188-AB1B-68CF32E2384A}" sibTransId="{0316F4DD-DB1A-437B-9B79-704AA2715A07}"/>
    <dgm:cxn modelId="{B3470459-81B7-4763-8CB8-6FA377F7AA1F}" srcId="{BC3B9C07-89BC-4C81-BB92-1A90C6ED6E14}" destId="{6C4D44FD-D0EB-4DF2-B516-1BF45271F24A}" srcOrd="0" destOrd="0" parTransId="{55CDFFDF-C3E0-4F46-B01C-0A68E9D571E2}" sibTransId="{BA57F04E-8B96-4768-8E99-C8FD1C4B783C}"/>
    <dgm:cxn modelId="{CFC5FC04-922F-4AD0-A491-3C9D498B728B}" srcId="{98F2A597-D0C3-45FA-B421-7A5AFCEF4798}" destId="{BC3B9C07-89BC-4C81-BB92-1A90C6ED6E14}" srcOrd="1" destOrd="0" parTransId="{4EC7E591-A723-4388-862E-828C4E02D163}" sibTransId="{7E70F1F8-0537-4D26-A4AE-A3019962B4B4}"/>
    <dgm:cxn modelId="{D6F30549-E742-4436-91A7-36FA34899D6F}" type="presOf" srcId="{44ED1ECB-C318-4221-9175-80848F846D69}" destId="{6CC15F1E-9B0A-4944-8B58-807AD5899CCC}" srcOrd="0" destOrd="2" presId="urn:microsoft.com/office/officeart/2005/8/layout/chevron2"/>
    <dgm:cxn modelId="{B8D05A66-3515-42AA-BDD2-35E9441EC30F}" type="presOf" srcId="{0FA55998-466F-4149-B22F-113A70C0D671}" destId="{6CC15F1E-9B0A-4944-8B58-807AD5899CCC}" srcOrd="0" destOrd="3" presId="urn:microsoft.com/office/officeart/2005/8/layout/chevron2"/>
    <dgm:cxn modelId="{52AB8173-D21D-407E-A873-EC1C00E9CBFE}" srcId="{69ADCE42-8488-4A3E-B3A7-E096CE7E5C86}" destId="{0FA55998-466F-4149-B22F-113A70C0D671}" srcOrd="3" destOrd="0" parTransId="{BCD3D395-4D69-42E8-82F4-E1A0FE41CF02}" sibTransId="{702C6DC1-3789-4A39-8936-AE9E40B70D8F}"/>
    <dgm:cxn modelId="{05AECEF4-05F8-4BBF-802E-7A973A7F59D2}" srcId="{69ADCE42-8488-4A3E-B3A7-E096CE7E5C86}" destId="{44ED1ECB-C318-4221-9175-80848F846D69}" srcOrd="2" destOrd="0" parTransId="{2ACE6173-2A36-40F7-9BBE-499F858A0092}" sibTransId="{53C038E4-17DD-47D9-BE12-225DC6F77EF2}"/>
    <dgm:cxn modelId="{40C0915D-D6B5-479F-847E-B983C75C5372}" type="presOf" srcId="{6C4D44FD-D0EB-4DF2-B516-1BF45271F24A}" destId="{F006F88F-45EC-48A0-A246-3C9E097084FA}" srcOrd="0" destOrd="0" presId="urn:microsoft.com/office/officeart/2005/8/layout/chevron2"/>
    <dgm:cxn modelId="{C5DB5398-5B4C-4870-8E50-1034C26C04A3}" type="presOf" srcId="{E76057B0-5ED4-44BB-AA42-8D2CD1DC0BFC}" destId="{6CC15F1E-9B0A-4944-8B58-807AD5899CCC}" srcOrd="0" destOrd="5" presId="urn:microsoft.com/office/officeart/2005/8/layout/chevron2"/>
    <dgm:cxn modelId="{D21BDF0F-2725-44D4-A6F0-E32EA6FB214A}" type="presOf" srcId="{D1214396-2470-460B-AC08-33E0FB85997A}" destId="{6CC15F1E-9B0A-4944-8B58-807AD5899CCC}" srcOrd="0" destOrd="4" presId="urn:microsoft.com/office/officeart/2005/8/layout/chevron2"/>
    <dgm:cxn modelId="{B24DBB84-9894-42E4-ADF4-561030D3065F}" srcId="{BC3B9C07-89BC-4C81-BB92-1A90C6ED6E14}" destId="{71C892CA-E07E-4939-9471-2EF5C4FC9D9E}" srcOrd="1" destOrd="0" parTransId="{AC950D70-C6BF-4001-965B-FC582A0ED61F}" sibTransId="{0BE9A84A-79B0-4012-BC6D-777EB220BF51}"/>
    <dgm:cxn modelId="{64356273-66E3-43E9-AEE3-9C7D39883B50}" srcId="{303B3336-D20A-49AA-A2AD-3DFA11F56A5E}" destId="{528121B8-9A71-4125-91BB-A9EF8B77704E}" srcOrd="0" destOrd="0" parTransId="{6EEEC81F-94E1-4821-A774-4EE408F5E51E}" sibTransId="{2E54F67A-D355-4FE1-B00A-91DAFBA74500}"/>
    <dgm:cxn modelId="{1FF16CA4-CD55-471E-BAF3-81F48F74F9D7}" type="presOf" srcId="{73EF0A9B-367C-43DE-8284-801B6DE72CF1}" destId="{6CC15F1E-9B0A-4944-8B58-807AD5899CCC}" srcOrd="0" destOrd="0" presId="urn:microsoft.com/office/officeart/2005/8/layout/chevron2"/>
    <dgm:cxn modelId="{0E05CA00-E1AB-422C-9718-DB4D2DA9F59A}" type="presOf" srcId="{459BE814-DF28-43BD-BA6B-56344B95AB4A}" destId="{F006F88F-45EC-48A0-A246-3C9E097084FA}" srcOrd="0" destOrd="2" presId="urn:microsoft.com/office/officeart/2005/8/layout/chevron2"/>
    <dgm:cxn modelId="{8E57A541-7342-45FD-B80E-58E32297F91A}" srcId="{69ADCE42-8488-4A3E-B3A7-E096CE7E5C86}" destId="{E76057B0-5ED4-44BB-AA42-8D2CD1DC0BFC}" srcOrd="5" destOrd="0" parTransId="{AB3842A5-7C38-4044-856A-EB40D232EB90}" sibTransId="{7CDE3F93-9AE8-46F1-94D9-4279E8F2107A}"/>
    <dgm:cxn modelId="{4AF373DA-66CA-4DA8-AFD9-3F96A454AE66}" srcId="{69ADCE42-8488-4A3E-B3A7-E096CE7E5C86}" destId="{743F830D-3C61-40A1-BBEB-0F62F95426FA}" srcOrd="1" destOrd="0" parTransId="{0B68D9EE-DABF-46AC-A4F7-B2E7C1C18C6F}" sibTransId="{3C08A08A-21CE-4E48-9CC0-EC2D3D53EB1F}"/>
    <dgm:cxn modelId="{B2FF2FDD-1FBE-4BED-9C91-83CB3BF6DFDB}" type="presOf" srcId="{71C892CA-E07E-4939-9471-2EF5C4FC9D9E}" destId="{F006F88F-45EC-48A0-A246-3C9E097084FA}" srcOrd="0" destOrd="1" presId="urn:microsoft.com/office/officeart/2005/8/layout/chevron2"/>
    <dgm:cxn modelId="{FC824AD2-7130-462A-9918-D6E01487DA27}" srcId="{BC3B9C07-89BC-4C81-BB92-1A90C6ED6E14}" destId="{459BE814-DF28-43BD-BA6B-56344B95AB4A}" srcOrd="2" destOrd="0" parTransId="{3093553C-11D6-4755-8583-F1E7889321F5}" sibTransId="{F5E25970-97A5-413A-A525-4FCE19BFBB08}"/>
    <dgm:cxn modelId="{0DD9FEF7-B7A8-4254-8E76-93474BEBE223}" type="presOf" srcId="{98F2A597-D0C3-45FA-B421-7A5AFCEF4798}" destId="{0F70ADD2-A52E-48D6-B861-588B0C9B19C6}" srcOrd="0" destOrd="0" presId="urn:microsoft.com/office/officeart/2005/8/layout/chevron2"/>
    <dgm:cxn modelId="{930C43AF-089F-4E6A-9F13-55877D17F1D5}" type="presOf" srcId="{BC3B9C07-89BC-4C81-BB92-1A90C6ED6E14}" destId="{03CE9CB4-BF23-418F-A607-956E355C56D0}" srcOrd="0" destOrd="0" presId="urn:microsoft.com/office/officeart/2005/8/layout/chevron2"/>
    <dgm:cxn modelId="{9569BB3C-989E-4E90-9C56-9E243947A562}" srcId="{98F2A597-D0C3-45FA-B421-7A5AFCEF4798}" destId="{303B3336-D20A-49AA-A2AD-3DFA11F56A5E}" srcOrd="2" destOrd="0" parTransId="{59C7C11C-30B1-494E-9B4D-78688F535CD0}" sibTransId="{F91F4DAC-9BCB-44F0-9839-5BBD21E24A16}"/>
    <dgm:cxn modelId="{738DF08A-0B29-4484-B941-37ACA9E76A52}" srcId="{98F2A597-D0C3-45FA-B421-7A5AFCEF4798}" destId="{69ADCE42-8488-4A3E-B3A7-E096CE7E5C86}" srcOrd="0" destOrd="0" parTransId="{AF10B2D7-F2F2-4E8F-99AF-58A5B9E412F1}" sibTransId="{C0D4FF51-6405-42A5-B526-55A6DDE20C91}"/>
    <dgm:cxn modelId="{AC53E3C6-202E-481B-B655-436DCF161F3B}" type="presOf" srcId="{69ADCE42-8488-4A3E-B3A7-E096CE7E5C86}" destId="{DFEE652D-8D46-4C17-8866-6629ADC93E52}" srcOrd="0" destOrd="0" presId="urn:microsoft.com/office/officeart/2005/8/layout/chevron2"/>
    <dgm:cxn modelId="{67ED2AD1-7FC6-4B5B-85EB-C54CA331E02D}" srcId="{69ADCE42-8488-4A3E-B3A7-E096CE7E5C86}" destId="{D1214396-2470-460B-AC08-33E0FB85997A}" srcOrd="4" destOrd="0" parTransId="{99A4B89A-5A6D-4710-B2DB-BFDF4D65DD75}" sibTransId="{DC76FFD1-68B0-4FB9-9F3B-88FA57C978C0}"/>
    <dgm:cxn modelId="{CC3DE87D-DBB1-4887-ADAB-E28CFC9307FD}" type="presOf" srcId="{303B3336-D20A-49AA-A2AD-3DFA11F56A5E}" destId="{1AFC0729-A811-433E-A0FA-5924D9B088FF}" srcOrd="0" destOrd="0" presId="urn:microsoft.com/office/officeart/2005/8/layout/chevron2"/>
    <dgm:cxn modelId="{BE96BCAC-30CE-4E1B-985B-4C0BE9D9BEDE}" srcId="{69ADCE42-8488-4A3E-B3A7-E096CE7E5C86}" destId="{73EF0A9B-367C-43DE-8284-801B6DE72CF1}" srcOrd="0" destOrd="0" parTransId="{D07F3A7A-B58B-4F40-B627-F12D6A71DD35}" sibTransId="{AF9B1D4C-30E0-4A64-9338-E3D32F6A9CBC}"/>
    <dgm:cxn modelId="{50EBA823-B82A-4482-85ED-4B9D8A5D0EB8}" type="presOf" srcId="{528121B8-9A71-4125-91BB-A9EF8B77704E}" destId="{BE4074DA-84D4-47BA-BC21-538647618DC3}" srcOrd="0" destOrd="0" presId="urn:microsoft.com/office/officeart/2005/8/layout/chevron2"/>
    <dgm:cxn modelId="{73433B51-4109-46EF-BEC8-1661B9A26FCD}" type="presOf" srcId="{E5AF53C0-E6C7-4A2F-84F8-A8B6CED452D4}" destId="{6CC15F1E-9B0A-4944-8B58-807AD5899CCC}" srcOrd="0" destOrd="6" presId="urn:microsoft.com/office/officeart/2005/8/layout/chevron2"/>
    <dgm:cxn modelId="{3BEBBF2B-5D4C-4EAF-8B3B-706425F5D65C}" type="presParOf" srcId="{0F70ADD2-A52E-48D6-B861-588B0C9B19C6}" destId="{71D5AFF8-E705-4C89-B733-7F0B7E75A51E}" srcOrd="0" destOrd="0" presId="urn:microsoft.com/office/officeart/2005/8/layout/chevron2"/>
    <dgm:cxn modelId="{665CF0DF-D34C-4FAE-B91E-28805A009CD7}" type="presParOf" srcId="{71D5AFF8-E705-4C89-B733-7F0B7E75A51E}" destId="{DFEE652D-8D46-4C17-8866-6629ADC93E52}" srcOrd="0" destOrd="0" presId="urn:microsoft.com/office/officeart/2005/8/layout/chevron2"/>
    <dgm:cxn modelId="{EDA6DFD2-6CA9-4C5D-8F53-9B0570394CBA}" type="presParOf" srcId="{71D5AFF8-E705-4C89-B733-7F0B7E75A51E}" destId="{6CC15F1E-9B0A-4944-8B58-807AD5899CCC}" srcOrd="1" destOrd="0" presId="urn:microsoft.com/office/officeart/2005/8/layout/chevron2"/>
    <dgm:cxn modelId="{935F6ED6-DF35-4F34-8B27-5748D5ECAE42}" type="presParOf" srcId="{0F70ADD2-A52E-48D6-B861-588B0C9B19C6}" destId="{BA16FAE7-023E-4114-8717-87E5C320F640}" srcOrd="1" destOrd="0" presId="urn:microsoft.com/office/officeart/2005/8/layout/chevron2"/>
    <dgm:cxn modelId="{E798C987-7B0E-4CA0-851D-13A29DD15AFD}" type="presParOf" srcId="{0F70ADD2-A52E-48D6-B861-588B0C9B19C6}" destId="{963CD8B4-EE8D-4014-9D06-987C2EF90719}" srcOrd="2" destOrd="0" presId="urn:microsoft.com/office/officeart/2005/8/layout/chevron2"/>
    <dgm:cxn modelId="{C59D988E-0F45-4530-B9BD-0978725E0706}" type="presParOf" srcId="{963CD8B4-EE8D-4014-9D06-987C2EF90719}" destId="{03CE9CB4-BF23-418F-A607-956E355C56D0}" srcOrd="0" destOrd="0" presId="urn:microsoft.com/office/officeart/2005/8/layout/chevron2"/>
    <dgm:cxn modelId="{6D49EC76-A88B-4B9D-94B7-1C62F5171C01}" type="presParOf" srcId="{963CD8B4-EE8D-4014-9D06-987C2EF90719}" destId="{F006F88F-45EC-48A0-A246-3C9E097084FA}" srcOrd="1" destOrd="0" presId="urn:microsoft.com/office/officeart/2005/8/layout/chevron2"/>
    <dgm:cxn modelId="{2A2CF8E0-BE63-4E57-B9F8-D02E7DBA340D}" type="presParOf" srcId="{0F70ADD2-A52E-48D6-B861-588B0C9B19C6}" destId="{7ABDB356-388A-4874-8F32-281F2D397D55}" srcOrd="3" destOrd="0" presId="urn:microsoft.com/office/officeart/2005/8/layout/chevron2"/>
    <dgm:cxn modelId="{B45E6CB7-2132-4951-B72D-775C59C82C14}" type="presParOf" srcId="{0F70ADD2-A52E-48D6-B861-588B0C9B19C6}" destId="{F8F9EA88-ACE8-48EA-8249-22FD71C032C0}" srcOrd="4" destOrd="0" presId="urn:microsoft.com/office/officeart/2005/8/layout/chevron2"/>
    <dgm:cxn modelId="{BDBD7565-7101-45D4-8B44-4E5D01294D27}" type="presParOf" srcId="{F8F9EA88-ACE8-48EA-8249-22FD71C032C0}" destId="{1AFC0729-A811-433E-A0FA-5924D9B088FF}" srcOrd="0" destOrd="0" presId="urn:microsoft.com/office/officeart/2005/8/layout/chevron2"/>
    <dgm:cxn modelId="{2AF894BE-34EE-4D47-915E-E7997B0EA2EB}" type="presParOf" srcId="{F8F9EA88-ACE8-48EA-8249-22FD71C032C0}" destId="{BE4074DA-84D4-47BA-BC21-538647618DC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E652D-8D46-4C17-8866-6629ADC93E52}">
      <dsp:nvSpPr>
        <dsp:cNvPr id="0" name=""/>
        <dsp:cNvSpPr/>
      </dsp:nvSpPr>
      <dsp:spPr>
        <a:xfrm rot="5400000">
          <a:off x="-318633" y="632646"/>
          <a:ext cx="2124221" cy="148695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Comic Sans MS" panose="030F0702030302020204" pitchFamily="66" charset="0"/>
            </a:rPr>
            <a:t>Staj öncesinde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Comic Sans MS" panose="030F0702030302020204" pitchFamily="66" charset="0"/>
            </a:rPr>
            <a:t>Başvuru</a:t>
          </a:r>
        </a:p>
      </dsp:txBody>
      <dsp:txXfrm rot="-5400000">
        <a:off x="1" y="1057489"/>
        <a:ext cx="1486954" cy="637267"/>
      </dsp:txXfrm>
    </dsp:sp>
    <dsp:sp modelId="{6CC15F1E-9B0A-4944-8B58-807AD5899CCC}">
      <dsp:nvSpPr>
        <dsp:cNvPr id="0" name=""/>
        <dsp:cNvSpPr/>
      </dsp:nvSpPr>
      <dsp:spPr>
        <a:xfrm rot="5400000">
          <a:off x="5007908" y="-3509937"/>
          <a:ext cx="1986738" cy="90286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BYS üzerinden </a:t>
          </a:r>
          <a:r>
            <a:rPr lang="tr-TR" sz="1400" b="1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ONLINE</a:t>
          </a: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 Başvuru</a:t>
          </a: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Taslak, İşveren Onayı/Bekleniyor, Bölüm/Program Onayı </a:t>
          </a: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Bekleniyor (BYS üzerinden başvuru durumunun takibini sizin yapmanız gerekmektedir.)</a:t>
          </a: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Yürütme: İş yerinde Staj </a:t>
          </a: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Yapılabilir (BYS üzerinde başvurunuz bu durumdayken staja başlayabilirsiniz. Başvurunuz Taslak durumunda ise staja başlayamazsınız.)</a:t>
          </a: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>
              <a:latin typeface="Comic Sans MS" panose="030F0702030302020204" pitchFamily="66" charset="0"/>
              <a:cs typeface="Times New Roman" panose="02020603050405020304" pitchFamily="18" charset="0"/>
            </a:rPr>
            <a:t>Staj başlangıç tarihinden en az 15 gün önce Bölüm Staj Komisyonuna teslim edilir.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>
              <a:latin typeface="Comic Sans MS" panose="030F0702030302020204" pitchFamily="66" charset="0"/>
              <a:cs typeface="Times New Roman" panose="02020603050405020304" pitchFamily="18" charset="0"/>
            </a:rPr>
            <a:t>İş Güvenliği Eğitimi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-5400000">
        <a:off x="1486955" y="108001"/>
        <a:ext cx="8931660" cy="1792768"/>
      </dsp:txXfrm>
    </dsp:sp>
    <dsp:sp modelId="{03CE9CB4-BF23-418F-A607-956E355C56D0}">
      <dsp:nvSpPr>
        <dsp:cNvPr id="0" name=""/>
        <dsp:cNvSpPr/>
      </dsp:nvSpPr>
      <dsp:spPr>
        <a:xfrm rot="5400000">
          <a:off x="-318633" y="2577349"/>
          <a:ext cx="2124221" cy="1486954"/>
        </a:xfrm>
        <a:prstGeom prst="chevron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Comic Sans MS" panose="030F0702030302020204" pitchFamily="66" charset="0"/>
            </a:rPr>
            <a:t>Staj çalışması</a:t>
          </a:r>
        </a:p>
      </dsp:txBody>
      <dsp:txXfrm rot="-5400000">
        <a:off x="1" y="3002192"/>
        <a:ext cx="1486954" cy="637267"/>
      </dsp:txXfrm>
    </dsp:sp>
    <dsp:sp modelId="{F006F88F-45EC-48A0-A246-3C9E097084FA}">
      <dsp:nvSpPr>
        <dsp:cNvPr id="0" name=""/>
        <dsp:cNvSpPr/>
      </dsp:nvSpPr>
      <dsp:spPr>
        <a:xfrm rot="5400000">
          <a:off x="5356124" y="-1565234"/>
          <a:ext cx="1290304" cy="90286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>
              <a:latin typeface="Comic Sans MS" panose="030F0702030302020204" pitchFamily="66" charset="0"/>
              <a:cs typeface="Times New Roman" panose="02020603050405020304" pitchFamily="18" charset="0"/>
            </a:rPr>
            <a:t>Staj sırasında hazırlanan </a:t>
          </a: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günlük staj raporu </a:t>
          </a: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Rapor tamamlandıktan sonra işveren değerlendirmesi ve onayı</a:t>
          </a: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>
              <a:latin typeface="Comic Sans MS" panose="030F0702030302020204" pitchFamily="66" charset="0"/>
              <a:cs typeface="Times New Roman" panose="02020603050405020304" pitchFamily="18" charset="0"/>
            </a:rPr>
            <a:t>Öğrenci değerlendirme </a:t>
          </a:r>
          <a:r>
            <a:rPr lang="tr-TR" sz="1400" kern="1200" dirty="0" smtClean="0">
              <a:latin typeface="Comic Sans MS" panose="030F0702030302020204" pitchFamily="66" charset="0"/>
              <a:cs typeface="Times New Roman" panose="02020603050405020304" pitchFamily="18" charset="0"/>
            </a:rPr>
            <a:t>formu (Staj Raporunun sonunda)</a:t>
          </a:r>
          <a:endParaRPr lang="tr-TR" sz="1400" kern="1200" dirty="0">
            <a:latin typeface="Comic Sans MS" panose="030F0702030302020204" pitchFamily="66" charset="0"/>
            <a:cs typeface="Times New Roman" panose="02020603050405020304" pitchFamily="18" charset="0"/>
          </a:endParaRPr>
        </a:p>
      </dsp:txBody>
      <dsp:txXfrm rot="-5400000">
        <a:off x="1486954" y="2366923"/>
        <a:ext cx="8965658" cy="1164330"/>
      </dsp:txXfrm>
    </dsp:sp>
    <dsp:sp modelId="{1AFC0729-A811-433E-A0FA-5924D9B088FF}">
      <dsp:nvSpPr>
        <dsp:cNvPr id="0" name=""/>
        <dsp:cNvSpPr/>
      </dsp:nvSpPr>
      <dsp:spPr>
        <a:xfrm rot="5400000">
          <a:off x="-318633" y="4522052"/>
          <a:ext cx="2124221" cy="1486954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Comic Sans MS" panose="030F0702030302020204" pitchFamily="66" charset="0"/>
            </a:rPr>
            <a:t>Staj bitimi</a:t>
          </a:r>
        </a:p>
      </dsp:txBody>
      <dsp:txXfrm rot="-5400000">
        <a:off x="1" y="4946895"/>
        <a:ext cx="1486954" cy="637267"/>
      </dsp:txXfrm>
    </dsp:sp>
    <dsp:sp modelId="{BE4074DA-84D4-47BA-BC21-538647618DC3}">
      <dsp:nvSpPr>
        <dsp:cNvPr id="0" name=""/>
        <dsp:cNvSpPr/>
      </dsp:nvSpPr>
      <dsp:spPr>
        <a:xfrm rot="5400000">
          <a:off x="5593985" y="379468"/>
          <a:ext cx="814583" cy="90286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>
              <a:latin typeface="Comic Sans MS" panose="030F0702030302020204" pitchFamily="66" charset="0"/>
              <a:cs typeface="Times New Roman" panose="02020603050405020304" pitchFamily="18" charset="0"/>
            </a:rPr>
            <a:t>Staj sunumu (Staj sonrası kısa, teknik ve bilimsel bir sunum)</a:t>
          </a:r>
        </a:p>
      </dsp:txBody>
      <dsp:txXfrm rot="-5400000">
        <a:off x="1486955" y="4526264"/>
        <a:ext cx="8988880" cy="735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80508-8AC4-428D-949C-3AB0FED4A818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19B1D-2FFF-4DC8-8446-3A1380C083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97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0111-37AB-46A2-BE72-F45B0AAD1B75}" type="datetime1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6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3CD0F-6B11-4CAA-8AAE-E3E91DE16A00}" type="datetime1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73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DB10-2D7E-447F-A565-6DA9F079840D}" type="datetime1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59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ECA2-A75B-461A-B064-2ADA5DC88BA5}" type="datetime1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63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5697-FB2B-4617-89B7-0C6BBEFC4F82}" type="datetime1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96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D99C-82CD-406C-A46A-BD472EF62144}" type="datetime1">
              <a:rPr lang="tr-TR" smtClean="0"/>
              <a:t>6.04.2025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10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1F228-2339-47E4-8FB4-28E1D764B4CD}" type="datetime1">
              <a:rPr lang="tr-TR" smtClean="0"/>
              <a:t>6.04.2025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70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A880-3CA7-4D88-B580-E466FD4F961D}" type="datetime1">
              <a:rPr lang="tr-TR" smtClean="0"/>
              <a:t>6.04.2025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51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B1D2-A340-4B80-B2EB-E175A614FB1F}" type="datetime1">
              <a:rPr lang="tr-TR" smtClean="0"/>
              <a:t>6.04.2025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71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62FA-0E09-4721-A4FA-94ED4823FF57}" type="datetime1">
              <a:rPr lang="tr-TR" smtClean="0"/>
              <a:t>6.04.2025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13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1E4F-E07B-46A8-92C9-ACC0E562A3E5}" type="datetime1">
              <a:rPr lang="tr-TR" smtClean="0"/>
              <a:t>6.04.2025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69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58594-CDAD-4491-A723-B37DEE1B2D58}" type="datetime1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C6FDB-5766-4877-A884-3B0A543F38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98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aNSt-TGAGtnJj9M6_6QGI3IOypVDnzm9/vie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2063750" y="2924175"/>
            <a:ext cx="8153400" cy="1143000"/>
          </a:xfrm>
          <a:noFill/>
          <a:ln/>
        </p:spPr>
        <p:txBody>
          <a:bodyPr/>
          <a:lstStyle/>
          <a:p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 </a:t>
            </a:r>
            <a:r>
              <a:rPr lang="tr-TR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Bigilendirme</a:t>
            </a:r>
            <a:endParaRPr lang="tr-TR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922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2566988" y="4281130"/>
            <a:ext cx="6934200" cy="23034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Marmara Üniversitesi</a:t>
            </a:r>
          </a:p>
          <a:p>
            <a:pPr>
              <a:lnSpc>
                <a:spcPct val="90000"/>
              </a:lnSpc>
            </a:pPr>
            <a:r>
              <a:rPr lang="tr-TR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Kimya Mühendisliği Bölümü</a:t>
            </a:r>
          </a:p>
          <a:p>
            <a:pPr>
              <a:lnSpc>
                <a:spcPct val="90000"/>
              </a:lnSpc>
            </a:pPr>
            <a:r>
              <a:rPr lang="tr-TR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 Komisyonu</a:t>
            </a:r>
          </a:p>
          <a:p>
            <a:pPr>
              <a:lnSpc>
                <a:spcPct val="90000"/>
              </a:lnSpc>
            </a:pPr>
            <a:r>
              <a:rPr lang="tr-TR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2025</a:t>
            </a:r>
            <a:endParaRPr lang="tr-TR" b="1" dirty="0">
              <a:solidFill>
                <a:srgbClr val="00FF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9225" name="Picture 1033" descr="PE0200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152400"/>
            <a:ext cx="2840037" cy="28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34" descr="HM0036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901" y="63501"/>
            <a:ext cx="2913063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035" descr="BS00554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4" y="493714"/>
            <a:ext cx="2592387" cy="226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150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209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Yeni Staj Başvuru Süreçleri</a:t>
            </a:r>
            <a:endParaRPr lang="tr-TR" b="1" dirty="0">
              <a:solidFill>
                <a:srgbClr val="FF00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52940"/>
            <a:ext cx="10741090" cy="4824023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BYS </a:t>
            </a:r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sistemi üzerinden </a:t>
            </a:r>
            <a:r>
              <a:rPr lang="tr-TR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ONLINE</a:t>
            </a:r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olarak başvurunuzu </a:t>
            </a:r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gerçekleştirebilirsiniz. </a:t>
            </a:r>
            <a:endParaRPr lang="tr-TR" sz="2400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Staj başvurunuzu staj başlangıç tarihinden </a:t>
            </a:r>
            <a:r>
              <a:rPr lang="tr-TR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en geç 15 gün </a:t>
            </a:r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öncesine kadar yapmanız gerekmektedir. </a:t>
            </a:r>
          </a:p>
          <a:p>
            <a:endParaRPr lang="tr-TR" sz="2400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Staj yeri bulma sorumluluğu öğrenciye aittir. </a:t>
            </a:r>
            <a:endParaRPr lang="tr-TR" sz="2400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Staj yapacağınız iş yerinin laboratuvar/üretim stajına uygunluğu </a:t>
            </a:r>
            <a:r>
              <a:rPr lang="tr-TR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Staj Komisyonu</a:t>
            </a:r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tarafından değerlendirilmektedir.</a:t>
            </a:r>
          </a:p>
          <a:p>
            <a:pPr marL="0" indent="0">
              <a:buNone/>
            </a:pPr>
            <a:endParaRPr lang="tr-TR" sz="2400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Öğrenci stajını </a:t>
            </a:r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yurt içinde </a:t>
            </a:r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veya </a:t>
            </a:r>
            <a:r>
              <a:rPr lang="tr-TR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yurt dışında </a:t>
            </a:r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bölümü ile ilgili bir alanda faaliyet gösteren ve eğitim aldığı dalda </a:t>
            </a:r>
            <a:r>
              <a:rPr lang="tr-TR" sz="24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en az bir mühendisi </a:t>
            </a:r>
            <a:r>
              <a:rPr lang="tr-TR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bulunan kuruluşta yapmak zorundadır.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251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85C926F-026F-7C1A-008A-E9EA59271D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05504"/>
              </p:ext>
            </p:extLst>
          </p:nvPr>
        </p:nvGraphicFramePr>
        <p:xfrm>
          <a:off x="705035" y="275208"/>
          <a:ext cx="10515600" cy="6338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10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BYS Staj Başvuru Süreçleri</a:t>
            </a:r>
            <a:endParaRPr lang="tr-TR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967" y="1881608"/>
            <a:ext cx="1218578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>
                <a:latin typeface="Comic Sans MS" panose="030F0702030302020204" pitchFamily="66" charset="0"/>
              </a:rPr>
              <a:t>Staj başvuru süreçlerinde karşılaşacağınız tüm adımlar aşağıdaki linkte yer alan videoda detaylı olarak açıklanmıştır (Not: Videoda ses yer almamaktadır). </a:t>
            </a:r>
          </a:p>
          <a:p>
            <a:pPr>
              <a:lnSpc>
                <a:spcPct val="150000"/>
              </a:lnSpc>
            </a:pPr>
            <a:r>
              <a:rPr lang="tr-TR" sz="2000" u="sng" dirty="0">
                <a:latin typeface="Comic Sans MS" panose="030F0702030302020204" pitchFamily="66" charset="0"/>
                <a:hlinkClick r:id="rId2"/>
              </a:rPr>
              <a:t>https://drive.google.com/file/d/1aNSt-TGAGtnJj9M6_6QGI3IOypVDnzm9/view</a:t>
            </a:r>
            <a:endParaRPr lang="tr-TR" sz="20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tr-TR" sz="2000" dirty="0">
                <a:latin typeface="Comic Sans MS" panose="030F0702030302020204" pitchFamily="66" charset="0"/>
              </a:rPr>
              <a:t>Başvuru sırasında sorun yaşamamanız için her bir adımda üst kısımda yer alan açıklamaları dikkatli bir şekilde </a:t>
            </a:r>
            <a:r>
              <a:rPr lang="tr-TR" sz="2000" dirty="0" smtClean="0">
                <a:latin typeface="Comic Sans MS" panose="030F0702030302020204" pitchFamily="66" charset="0"/>
              </a:rPr>
              <a:t>okumalısınız. </a:t>
            </a:r>
            <a:endParaRPr lang="tr-TR" sz="20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tr-TR" sz="2000" dirty="0">
                <a:latin typeface="Comic Sans MS" panose="030F0702030302020204" pitchFamily="66" charset="0"/>
              </a:rPr>
              <a:t>Başvurunuzu gerçekleştirdikten sonra tüm süreçleri yine BYS üzerinden takip ederek SGK giriş bildirgenizi sistem üzerinden indirebilirsiniz.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974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399" y="181754"/>
            <a:ext cx="7469155" cy="1143000"/>
          </a:xfrm>
        </p:spPr>
        <p:txBody>
          <a:bodyPr>
            <a:normAutofit/>
          </a:bodyPr>
          <a:lstStyle/>
          <a:p>
            <a:r>
              <a:rPr lang="tr-TR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 KOMİSYONU</a:t>
            </a:r>
            <a:endParaRPr lang="tr-TR" sz="4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964062"/>
            <a:ext cx="8153400" cy="2520950"/>
          </a:xfrm>
        </p:spPr>
        <p:txBody>
          <a:bodyPr/>
          <a:lstStyle/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Laboratuvar </a:t>
            </a:r>
            <a:r>
              <a:rPr 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stajı.</a:t>
            </a:r>
          </a:p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Üretim </a:t>
            </a:r>
            <a:r>
              <a:rPr 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stajı.</a:t>
            </a:r>
          </a:p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Toplam staj süresi 60 iş günüdür. 30 günlük ilk staj </a:t>
            </a:r>
            <a:r>
              <a:rPr 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laboratuvar </a:t>
            </a:r>
            <a:r>
              <a:rPr 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stajıdır.</a:t>
            </a:r>
          </a:p>
          <a:p>
            <a:pPr algn="just"/>
            <a:r>
              <a:rPr lang="tr-TR" dirty="0">
                <a:latin typeface="Comic Sans MS" pitchFamily="66" charset="0"/>
              </a:rPr>
              <a:t>	</a:t>
            </a:r>
          </a:p>
        </p:txBody>
      </p:sp>
      <p:pic>
        <p:nvPicPr>
          <p:cNvPr id="4102" name="Picture 6" descr="BD06663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704" y="1163801"/>
            <a:ext cx="4110037" cy="356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685800" y="1576777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2000" b="1" dirty="0" smtClean="0">
              <a:latin typeface="Comic Sans MS" panose="030F0702030302020204" pitchFamily="66" charset="0"/>
            </a:endParaRPr>
          </a:p>
          <a:p>
            <a:r>
              <a:rPr lang="tr-TR" sz="2000" b="1" dirty="0" smtClean="0">
                <a:latin typeface="Comic Sans MS" panose="030F0702030302020204" pitchFamily="66" charset="0"/>
              </a:rPr>
              <a:t>Prof. </a:t>
            </a:r>
            <a:r>
              <a:rPr lang="tr-TR" sz="2000" b="1" dirty="0" smtClean="0">
                <a:latin typeface="Comic Sans MS" panose="030F0702030302020204" pitchFamily="66" charset="0"/>
              </a:rPr>
              <a:t>Dr. Özge KERKEZ KUYUMCU</a:t>
            </a:r>
          </a:p>
          <a:p>
            <a:endParaRPr lang="tr-TR" sz="2000" b="1" dirty="0">
              <a:latin typeface="Comic Sans MS" panose="030F0702030302020204" pitchFamily="66" charset="0"/>
            </a:endParaRPr>
          </a:p>
          <a:p>
            <a:r>
              <a:rPr lang="tr-TR" sz="2000" b="1" dirty="0" err="1" smtClean="0">
                <a:latin typeface="Comic Sans MS" panose="030F0702030302020204" pitchFamily="66" charset="0"/>
              </a:rPr>
              <a:t>Öğr</a:t>
            </a:r>
            <a:r>
              <a:rPr lang="tr-TR" sz="2000" b="1" dirty="0" smtClean="0">
                <a:latin typeface="Comic Sans MS" panose="030F0702030302020204" pitchFamily="66" charset="0"/>
              </a:rPr>
              <a:t>. Gör. Dr. Nuray YERLİ SOYLU</a:t>
            </a:r>
            <a:endParaRPr lang="tr-TR" sz="2000" b="1" dirty="0">
              <a:latin typeface="Comic Sans MS" panose="030F0702030302020204" pitchFamily="66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06793" y="3355195"/>
            <a:ext cx="2701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Stajlar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0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685800"/>
            <a:ext cx="2133600" cy="1143000"/>
          </a:xfrm>
        </p:spPr>
        <p:txBody>
          <a:bodyPr/>
          <a:lstStyle/>
          <a:p>
            <a:pPr algn="l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Amaç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9415" y="2454115"/>
            <a:ext cx="8424862" cy="3240087"/>
          </a:xfrm>
        </p:spPr>
        <p:txBody>
          <a:bodyPr/>
          <a:lstStyle/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İş yeri kurallarını öğrenmek.</a:t>
            </a:r>
          </a:p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Kalite kontrol ve üretim zincirini incelemek.</a:t>
            </a:r>
          </a:p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Stajda öğrenilen bilgileri okulda öğrenilen bilgilerle bağdaştırmak.</a:t>
            </a:r>
            <a:endParaRPr lang="tr-TR" sz="1400" dirty="0">
              <a:latin typeface="Comic Sans MS" pitchFamily="66" charset="0"/>
            </a:endParaRPr>
          </a:p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Kendinizi geliştirmek,  yönlendirmek ve geleceğe yönelik planlar yapmak için bir fırsat.</a:t>
            </a:r>
          </a:p>
        </p:txBody>
      </p:sp>
      <p:pic>
        <p:nvPicPr>
          <p:cNvPr id="2055" name="Picture 7" descr="BD0491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757" y="248818"/>
            <a:ext cx="3187700" cy="287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28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533400"/>
            <a:ext cx="5791200" cy="1143000"/>
          </a:xfrm>
        </p:spPr>
        <p:txBody>
          <a:bodyPr/>
          <a:lstStyle/>
          <a:p>
            <a:pPr algn="l"/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Genel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34300" y="2375872"/>
            <a:ext cx="8153400" cy="3429000"/>
          </a:xfrm>
        </p:spPr>
        <p:txBody>
          <a:bodyPr/>
          <a:lstStyle/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İşletmenin yeri ve çalışan sayısı.</a:t>
            </a:r>
          </a:p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Ürünler ve üretim kapasitesi.</a:t>
            </a:r>
          </a:p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Enerji (elektrik, doğal gaz, akar yakıt, kömür) ve su tüketimi.</a:t>
            </a:r>
          </a:p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Atıklar, atıkların işlenmesi yada geri kazanımı.</a:t>
            </a:r>
          </a:p>
        </p:txBody>
      </p:sp>
      <p:pic>
        <p:nvPicPr>
          <p:cNvPr id="7173" name="Picture 5" descr="PE014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394" y="85530"/>
            <a:ext cx="2922587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48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533400"/>
            <a:ext cx="5791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Laboratuvar </a:t>
            </a:r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stajı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6412" y="2179994"/>
            <a:ext cx="8435975" cy="2978150"/>
          </a:xfrm>
        </p:spPr>
        <p:txBody>
          <a:bodyPr/>
          <a:lstStyle/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Yapılan testlerin amacı.</a:t>
            </a:r>
          </a:p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Testlerin bir bütün olarak anlamı.</a:t>
            </a:r>
          </a:p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>
                <a:latin typeface="Comic Sans MS" pitchFamily="66" charset="0"/>
              </a:rPr>
              <a:t>Bu testlerin derslerde öğrendiklerinizle bağdaştırılması.</a:t>
            </a:r>
          </a:p>
          <a:p>
            <a:pPr algn="l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u="sng" dirty="0">
                <a:latin typeface="Comic Sans MS" pitchFamily="66" charset="0"/>
              </a:rPr>
              <a:t>Ölçüm aletlerinin kısaca çalışma prensibi.</a:t>
            </a:r>
          </a:p>
        </p:txBody>
      </p:sp>
      <p:pic>
        <p:nvPicPr>
          <p:cNvPr id="5125" name="Picture 5" descr="HM00363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882" y="116633"/>
            <a:ext cx="3455988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52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533400"/>
            <a:ext cx="5791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Laboratuvar </a:t>
            </a:r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stajı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788" y="2492376"/>
            <a:ext cx="8630816" cy="3889375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80000"/>
              </a:lnSpc>
              <a:buClr>
                <a:srgbClr val="00FF00"/>
              </a:buClr>
              <a:buSzPct val="200000"/>
            </a:pPr>
            <a:endParaRPr lang="tr-TR" sz="800" dirty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 err="1">
                <a:latin typeface="Comic Sans MS" pitchFamily="66" charset="0"/>
              </a:rPr>
              <a:t>Laboratuar</a:t>
            </a:r>
            <a:r>
              <a:rPr lang="tr-TR" dirty="0">
                <a:latin typeface="Comic Sans MS" pitchFamily="66" charset="0"/>
              </a:rPr>
              <a:t> araçları, yapılan ölçümler, ölçümlerin hassaslığı, kalibrasyon.</a:t>
            </a:r>
          </a:p>
          <a:p>
            <a:pPr algn="just">
              <a:lnSpc>
                <a:spcPct val="80000"/>
              </a:lnSpc>
              <a:buClr>
                <a:srgbClr val="00FF00"/>
              </a:buClr>
              <a:buSzPct val="200000"/>
              <a:buFontTx/>
              <a:buChar char="•"/>
            </a:pPr>
            <a:endParaRPr lang="tr-TR" dirty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 err="1">
                <a:latin typeface="Comic Sans MS" pitchFamily="66" charset="0"/>
              </a:rPr>
              <a:t>Laboratuar</a:t>
            </a:r>
            <a:r>
              <a:rPr lang="tr-TR" dirty="0">
                <a:latin typeface="Comic Sans MS" pitchFamily="66" charset="0"/>
              </a:rPr>
              <a:t> hijyeni, konusuna göre GLP (iyi </a:t>
            </a:r>
            <a:r>
              <a:rPr lang="tr-TR" dirty="0" err="1">
                <a:latin typeface="Comic Sans MS" pitchFamily="66" charset="0"/>
              </a:rPr>
              <a:t>laboratuar</a:t>
            </a:r>
            <a:r>
              <a:rPr lang="tr-TR" dirty="0">
                <a:latin typeface="Comic Sans MS" pitchFamily="66" charset="0"/>
              </a:rPr>
              <a:t> uygulamaları), </a:t>
            </a:r>
            <a:r>
              <a:rPr lang="tr-TR" dirty="0" err="1">
                <a:latin typeface="Comic Sans MS" pitchFamily="66" charset="0"/>
              </a:rPr>
              <a:t>laboratuar</a:t>
            </a:r>
            <a:r>
              <a:rPr lang="tr-TR" dirty="0">
                <a:latin typeface="Comic Sans MS" pitchFamily="66" charset="0"/>
              </a:rPr>
              <a:t> (45001, 45002) standartlarının uygulamaları, kalite ve çevre standartlarının </a:t>
            </a:r>
            <a:r>
              <a:rPr lang="tr-TR" dirty="0" err="1">
                <a:latin typeface="Comic Sans MS" pitchFamily="66" charset="0"/>
              </a:rPr>
              <a:t>laboratuar</a:t>
            </a:r>
            <a:r>
              <a:rPr lang="tr-TR" dirty="0">
                <a:latin typeface="Comic Sans MS" pitchFamily="66" charset="0"/>
              </a:rPr>
              <a:t> ile ilgili bölümleri.</a:t>
            </a:r>
          </a:p>
          <a:p>
            <a:pPr algn="just">
              <a:lnSpc>
                <a:spcPct val="80000"/>
              </a:lnSpc>
              <a:buClr>
                <a:srgbClr val="00FF00"/>
              </a:buClr>
              <a:buSzPct val="200000"/>
              <a:buFontTx/>
              <a:buChar char="•"/>
            </a:pPr>
            <a:endParaRPr lang="tr-TR" dirty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dirty="0" err="1">
                <a:latin typeface="Comic Sans MS" pitchFamily="66" charset="0"/>
              </a:rPr>
              <a:t>Laboratuar</a:t>
            </a:r>
            <a:r>
              <a:rPr lang="tr-TR" dirty="0">
                <a:latin typeface="Comic Sans MS" pitchFamily="66" charset="0"/>
              </a:rPr>
              <a:t> kayıt tutma esasları. </a:t>
            </a:r>
            <a:r>
              <a:rPr lang="tr-TR" dirty="0" err="1">
                <a:latin typeface="Comic Sans MS" pitchFamily="66" charset="0"/>
              </a:rPr>
              <a:t>Laboratuarda</a:t>
            </a:r>
            <a:r>
              <a:rPr lang="tr-TR" dirty="0">
                <a:latin typeface="Comic Sans MS" pitchFamily="66" charset="0"/>
              </a:rPr>
              <a:t> iş güvenliği, tehlikeli atıkların yok edilmesi, tehlikeli kimyasalların taşıma, etiketleme ve depolama esasları.</a:t>
            </a:r>
          </a:p>
        </p:txBody>
      </p:sp>
      <p:pic>
        <p:nvPicPr>
          <p:cNvPr id="38916" name="Picture 4" descr="HM00363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459" y="0"/>
            <a:ext cx="2627312" cy="263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33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PE0200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1347" y="114300"/>
            <a:ext cx="3119437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2147" y="114300"/>
            <a:ext cx="5791200" cy="1143000"/>
          </a:xfrm>
        </p:spPr>
        <p:txBody>
          <a:bodyPr/>
          <a:lstStyle/>
          <a:p>
            <a:pPr algn="l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Üretim </a:t>
            </a:r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613" y="1352939"/>
            <a:ext cx="8458200" cy="4917231"/>
          </a:xfrm>
        </p:spPr>
        <p:txBody>
          <a:bodyPr>
            <a:normAutofit/>
          </a:bodyPr>
          <a:lstStyle/>
          <a:p>
            <a:pPr algn="l">
              <a:buClr>
                <a:srgbClr val="00FF00"/>
              </a:buClr>
              <a:buSzPct val="200000"/>
            </a:pPr>
            <a:r>
              <a:rPr lang="tr-TR" sz="2800" dirty="0">
                <a:latin typeface="Comic Sans MS" pitchFamily="66" charset="0"/>
              </a:rPr>
              <a:t>İkinci staj 30 günlük </a:t>
            </a:r>
            <a:r>
              <a:rPr lang="tr-TR" sz="2800" dirty="0">
                <a:latin typeface="Comic Sans MS" pitchFamily="66" charset="0"/>
              </a:rPr>
              <a:t>üretim stajıdır</a:t>
            </a:r>
            <a:r>
              <a:rPr lang="tr-TR" sz="2800" dirty="0">
                <a:latin typeface="Comic Sans MS" pitchFamily="66" charset="0"/>
              </a:rPr>
              <a:t>.</a:t>
            </a:r>
          </a:p>
          <a:p>
            <a:pPr algn="l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Basitleştirilmiş üretim zinciri.</a:t>
            </a:r>
          </a:p>
          <a:p>
            <a:pPr algn="l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Pompa, ısı değiştirici, fırın, boru hattı, reaktör, </a:t>
            </a:r>
            <a:r>
              <a:rPr lang="tr-TR" sz="2800" dirty="0" err="1">
                <a:latin typeface="Comic Sans MS" pitchFamily="66" charset="0"/>
              </a:rPr>
              <a:t>destilasyon</a:t>
            </a:r>
            <a:r>
              <a:rPr lang="tr-TR" sz="2800" dirty="0">
                <a:latin typeface="Comic Sans MS" pitchFamily="66" charset="0"/>
              </a:rPr>
              <a:t> kolonu, </a:t>
            </a:r>
            <a:r>
              <a:rPr lang="tr-TR" sz="2800" dirty="0" err="1">
                <a:latin typeface="Comic Sans MS" pitchFamily="66" charset="0"/>
              </a:rPr>
              <a:t>dekantör</a:t>
            </a:r>
            <a:r>
              <a:rPr lang="tr-TR" sz="2800" dirty="0">
                <a:latin typeface="Comic Sans MS" pitchFamily="66" charset="0"/>
              </a:rPr>
              <a:t>, kurutucu, siklon, </a:t>
            </a:r>
            <a:r>
              <a:rPr lang="tr-TR" sz="2800" dirty="0" err="1">
                <a:latin typeface="Comic Sans MS" pitchFamily="66" charset="0"/>
              </a:rPr>
              <a:t>evaporatör</a:t>
            </a:r>
            <a:r>
              <a:rPr lang="tr-TR" sz="2800" dirty="0">
                <a:latin typeface="Comic Sans MS" pitchFamily="66" charset="0"/>
              </a:rPr>
              <a:t> gibi değişik ekipmanların incelenmesi</a:t>
            </a:r>
            <a:r>
              <a:rPr lang="tr-TR" sz="2800" dirty="0" smtClean="0">
                <a:latin typeface="Comic Sans MS" pitchFamily="66" charset="0"/>
              </a:rPr>
              <a:t>.</a:t>
            </a:r>
          </a:p>
          <a:p>
            <a:pPr algn="just">
              <a:buClr>
                <a:srgbClr val="00FF99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Kimyasal madde, ilaç ve ekipmanları ithalat, ihracat, satış, yazışma usulleri.</a:t>
            </a:r>
          </a:p>
          <a:p>
            <a:pPr algn="just">
              <a:buClr>
                <a:srgbClr val="00FF99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Fabrika, fabrika ek tesisi, proses, çevre arıtma tesisi, yangın söndürme tesisi projelendirmesi ve proje uygulaması.</a:t>
            </a:r>
          </a:p>
          <a:p>
            <a:pPr algn="l">
              <a:buClr>
                <a:srgbClr val="00FF00"/>
              </a:buClr>
              <a:buSzPct val="200000"/>
            </a:pPr>
            <a:endParaRPr lang="tr-TR" sz="2800" dirty="0">
              <a:latin typeface="Comic Sans MS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70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0200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443" y="34926"/>
            <a:ext cx="2552700" cy="255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533400"/>
            <a:ext cx="5791200" cy="1143000"/>
          </a:xfrm>
        </p:spPr>
        <p:txBody>
          <a:bodyPr/>
          <a:lstStyle/>
          <a:p>
            <a:pPr algn="l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Üretim stajı</a:t>
            </a:r>
            <a:endParaRPr lang="tr-TR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40543" y="1974980"/>
            <a:ext cx="8367713" cy="292576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Atık </a:t>
            </a:r>
            <a:r>
              <a:rPr lang="tr-TR" sz="2800" dirty="0" err="1">
                <a:latin typeface="Comic Sans MS" pitchFamily="66" charset="0"/>
              </a:rPr>
              <a:t>minimizasyonu</a:t>
            </a:r>
            <a:r>
              <a:rPr lang="tr-TR" sz="2800" dirty="0">
                <a:latin typeface="Comic Sans MS" pitchFamily="66" charset="0"/>
              </a:rPr>
              <a:t> ve enerji tasarrufu çalışmaları.</a:t>
            </a:r>
          </a:p>
          <a:p>
            <a:pPr algn="just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İş yerinde risk analizi ve acil durum planlaması.</a:t>
            </a:r>
          </a:p>
          <a:p>
            <a:pPr algn="just">
              <a:lnSpc>
                <a:spcPct val="150000"/>
              </a:lnSpc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Kalite (ISO 9000..vb), çevre (ISO 14000..vb), iş güvenliği (OHSAS 18001) ve birleşik yönetim standartlarının iş yerinde nasıl uygulandığı</a:t>
            </a:r>
            <a:r>
              <a:rPr lang="tr-TR" dirty="0"/>
              <a:t> .</a:t>
            </a:r>
          </a:p>
          <a:p>
            <a:pPr algn="l">
              <a:spcBef>
                <a:spcPct val="0"/>
              </a:spcBef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540543" y="5348613"/>
            <a:ext cx="84963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tr-TR" sz="2000" dirty="0" err="1">
                <a:latin typeface="Comic Sans MS" pitchFamily="66" charset="0"/>
              </a:rPr>
              <a:t>ccupational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H</a:t>
            </a:r>
            <a:r>
              <a:rPr lang="tr-TR" sz="2000" dirty="0" err="1">
                <a:latin typeface="Comic Sans MS" pitchFamily="66" charset="0"/>
              </a:rPr>
              <a:t>ealth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and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tr-TR" sz="2000" dirty="0" err="1">
                <a:latin typeface="Comic Sans MS" pitchFamily="66" charset="0"/>
              </a:rPr>
              <a:t>afety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tr-TR" sz="2000" dirty="0" err="1">
                <a:latin typeface="Comic Sans MS" pitchFamily="66" charset="0"/>
              </a:rPr>
              <a:t>dvisory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tr-TR" sz="2000" dirty="0">
                <a:latin typeface="Comic Sans MS" pitchFamily="66" charset="0"/>
              </a:rPr>
              <a:t>ervices </a:t>
            </a:r>
          </a:p>
          <a:p>
            <a:pPr>
              <a:spcBef>
                <a:spcPct val="50000"/>
              </a:spcBef>
            </a:pPr>
            <a:r>
              <a:rPr lang="tr-TR" sz="2000" dirty="0">
                <a:latin typeface="Comic Sans MS" pitchFamily="66" charset="0"/>
              </a:rPr>
              <a:t>İş Sağlığı ve Güvenliği Yönetim Sistemi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28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PE0200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389" y="115888"/>
            <a:ext cx="2085975" cy="208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533400"/>
            <a:ext cx="5791200" cy="1143000"/>
          </a:xfrm>
        </p:spPr>
        <p:txBody>
          <a:bodyPr/>
          <a:lstStyle/>
          <a:p>
            <a:pPr algn="l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Üretim </a:t>
            </a:r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stajı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87964" y="2534817"/>
            <a:ext cx="8367713" cy="3502025"/>
          </a:xfrm>
        </p:spPr>
        <p:txBody>
          <a:bodyPr/>
          <a:lstStyle/>
          <a:p>
            <a:pPr algn="just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İşletmede kimya mühendislerinin halk sağlığı, çevre sağlığı, iş güvenliği ve çalışma sağlığı konusundaki görevlerini nasıl yerine getirdiği, sorumlu müdürün çalışma esasları.</a:t>
            </a:r>
          </a:p>
          <a:p>
            <a:pPr algn="just">
              <a:buClr>
                <a:srgbClr val="00FF00"/>
              </a:buClr>
              <a:buSzPct val="200000"/>
            </a:pPr>
            <a:endParaRPr lang="tr-TR" sz="2800" dirty="0">
              <a:latin typeface="Comic Sans MS" pitchFamily="66" charset="0"/>
            </a:endParaRPr>
          </a:p>
          <a:p>
            <a:pPr algn="l">
              <a:buClr>
                <a:srgbClr val="00FF00"/>
              </a:buClr>
              <a:buSzPct val="200000"/>
              <a:buFontTx/>
              <a:buChar char="•"/>
            </a:pPr>
            <a:r>
              <a:rPr lang="tr-TR" sz="2800" dirty="0">
                <a:latin typeface="Comic Sans MS" pitchFamily="66" charset="0"/>
              </a:rPr>
              <a:t>Üretim zincirinin birkaç aşamasının kütle ve enerji dengesinin yapılması.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6FDB-5766-4877-A884-3B0A543F38D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46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630</Words>
  <Application>Microsoft Office PowerPoint</Application>
  <PresentationFormat>Geniş ekran</PresentationFormat>
  <Paragraphs>95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Times New Roman</vt:lpstr>
      <vt:lpstr>Office Teması</vt:lpstr>
      <vt:lpstr>Staj Bigilendirme</vt:lpstr>
      <vt:lpstr>STAJ KOMİSYONU</vt:lpstr>
      <vt:lpstr>Amaç</vt:lpstr>
      <vt:lpstr>Genel</vt:lpstr>
      <vt:lpstr>Laboratuvar stajı</vt:lpstr>
      <vt:lpstr>Laboratuvar stajı</vt:lpstr>
      <vt:lpstr>Üretim stajı</vt:lpstr>
      <vt:lpstr>Üretim stajı</vt:lpstr>
      <vt:lpstr>Üretim stajı</vt:lpstr>
      <vt:lpstr>Yeni Staj Başvuru Süreçleri</vt:lpstr>
      <vt:lpstr>PowerPoint Sunusu</vt:lpstr>
      <vt:lpstr>BYS Staj Başvuru Süreçleri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Nuray Yerli Soylu</dc:creator>
  <cp:lastModifiedBy>Nuray Yerli Soylu</cp:lastModifiedBy>
  <cp:revision>13</cp:revision>
  <dcterms:created xsi:type="dcterms:W3CDTF">2024-10-09T11:58:01Z</dcterms:created>
  <dcterms:modified xsi:type="dcterms:W3CDTF">2025-04-06T09:48:47Z</dcterms:modified>
</cp:coreProperties>
</file>